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Proxima Nova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F8135A68-761D-4561-B9F8-4DF1BF1F773C}">
  <a:tblStyle styleId="{F8135A68-761D-4561-B9F8-4DF1BF1F773C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ProximaNova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roximaNova-italic.fntdata"/><Relationship Id="rId25" Type="http://schemas.openxmlformats.org/officeDocument/2006/relationships/font" Target="fonts/ProximaNova-bold.fntdata"/><Relationship Id="rId27" Type="http://schemas.openxmlformats.org/officeDocument/2006/relationships/font" Target="fonts/ProximaNova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hape 5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" name="Shape 56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510450" y="3182312"/>
            <a:ext cx="8123100" cy="6299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hape 6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Shape 61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1" name="Shape 71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4572000" y="7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5" name="Shape 8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Shape 86"/>
          <p:cNvSpPr txBox="1"/>
          <p:nvPr>
            <p:ph type="title"/>
          </p:nvPr>
        </p:nvSpPr>
        <p:spPr>
          <a:xfrm>
            <a:off x="265500" y="1205825"/>
            <a:ext cx="4045199" cy="1509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88" name="Shape 88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4236825"/>
            <a:ext cx="5998800" cy="598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type="title"/>
          </p:nvPr>
        </p:nvSpPr>
        <p:spPr>
          <a:xfrm>
            <a:off x="311700" y="991475"/>
            <a:ext cx="8520599" cy="19178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b="1" sz="14000"/>
            </a:lvl1pPr>
            <a:lvl2pPr lvl="1" rtl="0" algn="ctr">
              <a:spcBef>
                <a:spcPts val="0"/>
              </a:spcBef>
              <a:buSzPct val="100000"/>
              <a:defRPr b="1" sz="14000"/>
            </a:lvl2pPr>
            <a:lvl3pPr lvl="2" rtl="0" algn="ctr">
              <a:spcBef>
                <a:spcPts val="0"/>
              </a:spcBef>
              <a:buSzPct val="100000"/>
              <a:defRPr b="1" sz="14000"/>
            </a:lvl3pPr>
            <a:lvl4pPr lvl="3" rtl="0" algn="ctr">
              <a:spcBef>
                <a:spcPts val="0"/>
              </a:spcBef>
              <a:buSzPct val="100000"/>
              <a:defRPr b="1" sz="14000"/>
            </a:lvl4pPr>
            <a:lvl5pPr lvl="4" rtl="0" algn="ctr">
              <a:spcBef>
                <a:spcPts val="0"/>
              </a:spcBef>
              <a:buSzPct val="100000"/>
              <a:defRPr b="1" sz="14000"/>
            </a:lvl5pPr>
            <a:lvl6pPr lvl="5" rtl="0" algn="ctr">
              <a:spcBef>
                <a:spcPts val="0"/>
              </a:spcBef>
              <a:buSzPct val="100000"/>
              <a:defRPr b="1" sz="14000"/>
            </a:lvl6pPr>
            <a:lvl7pPr lvl="6" rtl="0" algn="ctr">
              <a:spcBef>
                <a:spcPts val="0"/>
              </a:spcBef>
              <a:buSzPct val="100000"/>
              <a:defRPr b="1" sz="14000"/>
            </a:lvl7pPr>
            <a:lvl8pPr lvl="7" rtl="0" algn="ctr">
              <a:spcBef>
                <a:spcPts val="0"/>
              </a:spcBef>
              <a:buSzPct val="100000"/>
              <a:defRPr b="1" sz="14000"/>
            </a:lvl8pPr>
            <a:lvl9pPr lvl="8" rtl="0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3071300"/>
            <a:ext cx="8520599" cy="901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Shape 104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Shape 105"/>
          <p:cNvSpPr txBox="1"/>
          <p:nvPr>
            <p:ph type="ctrTitle"/>
          </p:nvPr>
        </p:nvSpPr>
        <p:spPr>
          <a:xfrm>
            <a:off x="510450" y="744274"/>
            <a:ext cx="8123100" cy="2101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/>
              <a:t>NE</a:t>
            </a:r>
            <a:r>
              <a:rPr lang="en" sz="6000"/>
              <a:t>WS CLASSIFICATION</a:t>
            </a:r>
          </a:p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5255900" y="3144375"/>
            <a:ext cx="3795000" cy="1151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 M Murali Krishna Reddy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Battu Varshit</a:t>
            </a:r>
          </a:p>
        </p:txBody>
      </p:sp>
      <p:cxnSp>
        <p:nvCxnSpPr>
          <p:cNvPr id="107" name="Shape 107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6300" y="0"/>
            <a:ext cx="6667700" cy="50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/>
          <p:nvPr>
            <p:ph idx="1" type="body"/>
          </p:nvPr>
        </p:nvSpPr>
        <p:spPr>
          <a:xfrm>
            <a:off x="424850" y="2025300"/>
            <a:ext cx="1369800" cy="109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32 Trees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Depth 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4325" y="0"/>
            <a:ext cx="6349674" cy="507384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/>
          <p:nvPr>
            <p:ph idx="1" type="body"/>
          </p:nvPr>
        </p:nvSpPr>
        <p:spPr>
          <a:xfrm>
            <a:off x="451925" y="1952975"/>
            <a:ext cx="1369800" cy="109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32 Trees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Depth 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874" y="0"/>
            <a:ext cx="7571124" cy="504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>
            <p:ph idx="1" type="body"/>
          </p:nvPr>
        </p:nvSpPr>
        <p:spPr>
          <a:xfrm>
            <a:off x="139950" y="736650"/>
            <a:ext cx="1369800" cy="109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32 Trees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Depth 10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4800" y="0"/>
            <a:ext cx="7589198" cy="504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Shape 182"/>
          <p:cNvSpPr txBox="1"/>
          <p:nvPr>
            <p:ph idx="1" type="body"/>
          </p:nvPr>
        </p:nvSpPr>
        <p:spPr>
          <a:xfrm>
            <a:off x="139950" y="736650"/>
            <a:ext cx="1369800" cy="109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32 Trees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Depth 20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400" y="0"/>
            <a:ext cx="7453600" cy="5052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Shape 188"/>
          <p:cNvSpPr txBox="1"/>
          <p:nvPr>
            <p:ph idx="1" type="body"/>
          </p:nvPr>
        </p:nvSpPr>
        <p:spPr>
          <a:xfrm>
            <a:off x="139950" y="736650"/>
            <a:ext cx="1369800" cy="109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64 Trees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Depth 10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idx="1" type="body"/>
          </p:nvPr>
        </p:nvSpPr>
        <p:spPr>
          <a:xfrm>
            <a:off x="139950" y="736650"/>
            <a:ext cx="1369800" cy="109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64 Trees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Depth 20</a:t>
            </a: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400" y="0"/>
            <a:ext cx="7453600" cy="504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Conclusion</a:t>
            </a:r>
          </a:p>
        </p:txBody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Naive Bayes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Using Naive Bayes yielded an accuracy of ~75%.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The results are better when we use the Bernoulli feature vector than that of the Multinomial feature vector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Random Forests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Using Random Forest yielded an accuracy of ~65%.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The results when we use Multinomial feature vector are of higher accuracies than that of Bernoulli feature vectors.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Conclusion</a:t>
            </a:r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Results of Random forest are much higher when we construct the decision trees with more depth.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We achieved around 85% accuracy when using Multinomial Feature vector and decision trees of depth around 20.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The accuracy increases far more when we have deeper decision trees but also increases computational complexity.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News Classification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311700" y="1396375"/>
            <a:ext cx="8520599" cy="3172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 focused mainly on classifying the news into five categories namely Technology, Business, Entertainment, Sports, Politics.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Corpus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BBC Insights News Dataset having around 2225 documents.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653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Tools and techniques going to be used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11700" y="835249"/>
            <a:ext cx="8520600" cy="373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Tools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NLTK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NumPy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SciPy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Techniques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Naive bayes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Random Forests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Implementation</a:t>
            </a: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 implemented the Bayes and Random Forest technique by taking the first 2000 most occurring words as the vocabulary.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 had to remove the common words like The, a, an etc which do not contribute to the classification.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 used the stop words included in the NLTK library to remove them from the vocabulary.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Training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 randomly take 50 documents from the dataset as input and run the classifier on them after training is done on the remaining dataset.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The results for Multi Variate Bernoulli</a:t>
            </a:r>
          </a:p>
        </p:txBody>
      </p:sp>
      <p:graphicFrame>
        <p:nvGraphicFramePr>
          <p:cNvPr id="132" name="Shape 132"/>
          <p:cNvGraphicFramePr/>
          <p:nvPr/>
        </p:nvGraphicFramePr>
        <p:xfrm>
          <a:off x="594825" y="2348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{F8135A68-761D-4561-B9F8-4DF1BF1F773C}</a:tableStyleId>
              </a:tblPr>
              <a:tblGrid>
                <a:gridCol w="1388650"/>
                <a:gridCol w="828775"/>
                <a:gridCol w="1015050"/>
                <a:gridCol w="1015050"/>
                <a:gridCol w="1015050"/>
                <a:gridCol w="1401250"/>
                <a:gridCol w="9584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Politics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Sport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Tech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Business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Entertainment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Accuracy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Politics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0.90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Sport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37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Tech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0.78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Business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14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0.62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Entertainment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0.70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Training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The results for Normalized Multinomial</a:t>
            </a:r>
          </a:p>
        </p:txBody>
      </p:sp>
      <p:graphicFrame>
        <p:nvGraphicFramePr>
          <p:cNvPr id="139" name="Shape 139"/>
          <p:cNvGraphicFramePr/>
          <p:nvPr/>
        </p:nvGraphicFramePr>
        <p:xfrm>
          <a:off x="569275" y="1846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{F8135A68-761D-4561-B9F8-4DF1BF1F773C}</a:tableStyleId>
              </a:tblPr>
              <a:tblGrid>
                <a:gridCol w="1388650"/>
                <a:gridCol w="828775"/>
                <a:gridCol w="1015050"/>
                <a:gridCol w="1015050"/>
                <a:gridCol w="1015050"/>
                <a:gridCol w="1401250"/>
                <a:gridCol w="9584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Politics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Sport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Tech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Business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Entertainment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Accuracy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Politics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47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0.94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Sport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16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0.66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Tech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47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0.06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Business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24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0.50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Entertainment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0.78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Random Forest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Random Forest uses decision trees to classify the input.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 went till a depth of 10 or till a node whose entropy is zero.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 randomly split the available data into training and testing sets.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The decision trees are built by selecting a fraction of the training data.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"/>
              <a:t>We give the test data to every decision tree and classify them by assigning the class with the highest frequency.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0" y="79100"/>
            <a:ext cx="3313200" cy="629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Accuracy </a:t>
            </a:r>
            <a:r>
              <a:rPr lang="en"/>
              <a:t>a</a:t>
            </a:r>
            <a:r>
              <a:rPr lang="en"/>
              <a:t>chieved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5375" y="0"/>
            <a:ext cx="6088625" cy="50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 txBox="1"/>
          <p:nvPr>
            <p:ph idx="1" type="body"/>
          </p:nvPr>
        </p:nvSpPr>
        <p:spPr>
          <a:xfrm>
            <a:off x="727550" y="2025300"/>
            <a:ext cx="1369800" cy="109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32 Trees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Depth 10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5625" y="0"/>
            <a:ext cx="6118375" cy="503864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Shape 158"/>
          <p:cNvSpPr txBox="1"/>
          <p:nvPr>
            <p:ph idx="1" type="body"/>
          </p:nvPr>
        </p:nvSpPr>
        <p:spPr>
          <a:xfrm>
            <a:off x="614675" y="1972875"/>
            <a:ext cx="1369800" cy="109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32 Trees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Depth 10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